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8" r:id="rId6"/>
    <p:sldId id="282" r:id="rId7"/>
    <p:sldId id="280" r:id="rId8"/>
    <p:sldId id="279" r:id="rId9"/>
    <p:sldId id="285" r:id="rId10"/>
    <p:sldId id="281" r:id="rId11"/>
    <p:sldId id="288" r:id="rId12"/>
    <p:sldId id="286" r:id="rId13"/>
    <p:sldId id="287" r:id="rId14"/>
    <p:sldId id="289" r:id="rId15"/>
    <p:sldId id="283" r:id="rId16"/>
    <p:sldId id="284" r:id="rId17"/>
    <p:sldId id="269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86432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12/10/2021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7F6B47B-FE57-44F5-B5A8-26DF978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133E6176-F4F6-41F9-8F2A-BA6586E16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84044BB2-E43C-47D4-AA71-04F22AA35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172C710-E0AE-4BB2-88CC-99E77C188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EDCC43F-6D79-4D9A-A842-74287B40D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:a16="http://schemas.microsoft.com/office/drawing/2014/main" id="{41C2529C-151F-488B-A358-D60A3D552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34" name="Content Placeholder 3">
            <a:extLst>
              <a:ext uri="{FF2B5EF4-FFF2-40B4-BE49-F238E27FC236}">
                <a16:creationId xmlns:a16="http://schemas.microsoft.com/office/drawing/2014/main" id="{C1979EE6-6944-48F0-87CE-65E90A3ACC71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433647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:a16="http://schemas.microsoft.com/office/drawing/2014/main" id="{0D59F18F-5BD3-4E80-A69E-6D92DA9BB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79CFC79B-A403-4086-AB1A-E4F1F5AC3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7A40874-7B89-4A5D-9562-21D6994C3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0ADA1982-C216-4747-ACCC-39BC3F50B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F8B9974-85ED-46AA-8617-AC54C84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433312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EDBA775-4308-4BDB-B966-8167F3D0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BDDB0B0-BDCD-459F-AF20-19E1A721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9A8E9D1-9673-42D1-A573-05CDC9EF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F851C1-89A7-44A6-8617-10C435FCD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79A51B-CC7A-4B36-B457-AF323638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21849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:a16="http://schemas.microsoft.com/office/drawing/2014/main" id="{18B0121B-CD0E-495B-9B36-4E88EA4A97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:a16="http://schemas.microsoft.com/office/drawing/2014/main" id="{D319C8D5-E3A6-45C8-8A64-1C1B70C90D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:a16="http://schemas.microsoft.com/office/drawing/2014/main" id="{01486F31-E79E-4E60-8749-B8036B3F09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139AA92-1781-41FF-9168-9F70B1CD9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DC42105-8FBF-4317-8822-399B1F79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44C80F9-E615-4699-A719-131E62011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91882A0-07C5-40D6-9520-02882775B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42E90BB-F1EA-466F-939C-623189DF3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BBFD36F-B307-4513-ABAD-4A02FF73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2E69D0B1-6D57-4A70-9C3C-F3A072AAA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95C6593C-7D72-47FB-AACE-F8848EAFA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:a16="http://schemas.microsoft.com/office/drawing/2014/main" id="{17DE9787-F8D7-4BBC-B3C0-144EEF47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65AAE033-7EA4-4A87-A126-29FE42764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A5F6FE17-A48F-4A3E-8719-1DE83CD6B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3BA4599-9856-44E7-A2B6-2354614AF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E551AED-617A-4A51-AA8F-586F3703B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C80EFA4-265B-48D2-AE72-8585EEED6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6D81B66-9FC1-4E48-808B-98B1726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4076C2D-3CFB-4EFB-8012-9F6E65333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D540A63-9BB9-478A-BE65-7A901018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31BC2D-187A-4ED3-8D67-C55187E53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490FC0B-50EB-42D6-A2A5-E02EE642E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E96CB8F-A88F-40C3-A65B-8C33A16A0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 dirty="0"/>
              <a:t>May 21, 20XX</a:t>
            </a:r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en.m.wikipedia.org/wiki/Power_BI" TargetMode="External"/><Relationship Id="rId7" Type="http://schemas.openxmlformats.org/officeDocument/2006/relationships/hyperlink" Target="https://blog.toright.com/posts/4069/mongodb-%E6%95%99%E5%AD%B8-%E5%A6%82%E4%BD%95%E5%82%99%E4%BB%BD%E8%88%87%E9%82%84%E5%8E%9F-mongodb.html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hyperlink" Target="https://fr.wikipedia.org/wiki/Fichier:Python-logo-notext.svg" TargetMode="External"/><Relationship Id="rId4" Type="http://schemas.openxmlformats.org/officeDocument/2006/relationships/image" Target="../media/image35.png"/><Relationship Id="rId9" Type="http://schemas.openxmlformats.org/officeDocument/2006/relationships/hyperlink" Target="https://ja.wikipedia.org/wiki/%E3%83%95%E3%82%A1%E3%82%A4%E3%83%AB:Scikit_learn_logo_small.sv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432F453-1A86-40B5-A341-834FCE15A970}"/>
              </a:ext>
            </a:extLst>
          </p:cNvPr>
          <p:cNvSpPr/>
          <p:nvPr/>
        </p:nvSpPr>
        <p:spPr>
          <a:xfrm>
            <a:off x="407535" y="4572805"/>
            <a:ext cx="2708031" cy="16969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1C44412-AA84-403C-A202-EAB7F3C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77" y="638330"/>
            <a:ext cx="6013937" cy="1929505"/>
          </a:xfrm>
        </p:spPr>
        <p:txBody>
          <a:bodyPr/>
          <a:lstStyle/>
          <a:p>
            <a:pPr algn="l"/>
            <a:r>
              <a:rPr lang="en-US" sz="4000" b="1" i="0" cap="all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IDENTIFICATION OF </a:t>
            </a:r>
            <a:br>
              <a:rPr lang="en-US" sz="4000" b="1" i="0" cap="all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</a:br>
            <a:r>
              <a:rPr lang="en-US" sz="4000" b="1" i="0" cap="all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CRIME PRONE AREAS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8D1462E-973D-4427-A664-EF751DF597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5123" y="2915955"/>
            <a:ext cx="4989628" cy="1278845"/>
          </a:xfrm>
        </p:spPr>
        <p:txBody>
          <a:bodyPr>
            <a:normAutofit fontScale="85000" lnSpcReduction="20000"/>
          </a:bodyPr>
          <a:lstStyle/>
          <a:p>
            <a:r>
              <a:rPr lang="en-IN" sz="3200" b="1" i="0" cap="all" dirty="0">
                <a:solidFill>
                  <a:srgbClr val="FFFFFF"/>
                </a:solidFill>
                <a:effectLst/>
                <a:latin typeface="Poppins" panose="00000500000000000000" pitchFamily="2" charset="0"/>
              </a:rPr>
              <a:t>PSID:  INTL-DA-07</a:t>
            </a:r>
          </a:p>
          <a:p>
            <a:endParaRPr lang="en-IN" sz="3200" b="1" i="0" cap="all" dirty="0">
              <a:solidFill>
                <a:srgbClr val="FFFFFF"/>
              </a:solidFill>
              <a:effectLst/>
              <a:latin typeface="Poppins" panose="00000500000000000000" pitchFamily="2" charset="0"/>
            </a:endParaRPr>
          </a:p>
          <a:p>
            <a:r>
              <a:rPr lang="en-IN" sz="3200" b="1" cap="all" dirty="0">
                <a:solidFill>
                  <a:srgbClr val="FFFFFF"/>
                </a:solidFill>
                <a:latin typeface="Poppins" panose="00000500000000000000" pitchFamily="2" charset="0"/>
              </a:rPr>
              <a:t>Data analytics</a:t>
            </a:r>
            <a:endParaRPr lang="en-IN" sz="3200" b="1" i="0" cap="all" dirty="0">
              <a:solidFill>
                <a:srgbClr val="FFFFFF"/>
              </a:solidFill>
              <a:effectLst/>
              <a:latin typeface="Poppins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993EEF15-64E6-4C89-B4B4-BC739706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781840"/>
            <a:ext cx="2557690" cy="12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33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903B-8162-4417-BC89-C48195F0A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7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6D3017-8EEA-4C76-A6EB-48311050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70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4" y="950181"/>
            <a:ext cx="8647613" cy="538038"/>
          </a:xfrm>
        </p:spPr>
        <p:txBody>
          <a:bodyPr/>
          <a:lstStyle/>
          <a:p>
            <a:r>
              <a:rPr lang="en-US" dirty="0"/>
              <a:t>Data improvisation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0678" y="2096333"/>
            <a:ext cx="7348692" cy="287203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PREMISE - Gas station, ATMs, Bus stand, School, Apartment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WEAPON USED - Guns, Knife, unarmed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PLACE – Inside, Outside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Details of the person who was affected by the crime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Details of the person who committed the crime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Location of Police stations (Latitude and Longitude)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Area covered by each police station (radius, circumference)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Resources (No. of policemen and jeeps available at the station)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489370" y="1219200"/>
            <a:ext cx="3884023" cy="3892731"/>
          </a:xfrm>
        </p:spPr>
      </p:pic>
    </p:spTree>
    <p:extLst>
      <p:ext uri="{BB962C8B-B14F-4D97-AF65-F5344CB8AC3E}">
        <p14:creationId xmlns:p14="http://schemas.microsoft.com/office/powerpoint/2010/main" val="147175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24" y="950181"/>
            <a:ext cx="8647613" cy="538038"/>
          </a:xfrm>
        </p:spPr>
        <p:txBody>
          <a:bodyPr/>
          <a:lstStyle/>
          <a:p>
            <a:r>
              <a:rPr lang="en-US" dirty="0"/>
              <a:t>Approach in Future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2087541"/>
            <a:ext cx="7489370" cy="287203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 err="1"/>
              <a:t>Spatio</a:t>
            </a:r>
            <a:r>
              <a:rPr lang="en-US" sz="2100" dirty="0"/>
              <a:t>-temporal approach (CNN-LSTM)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Multi-variate time-series regression (ARIMA, S-ARIMA)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Embedding using GLOVE/BERT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If data is of high cardinality, then reduce feature complexity PCA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We can predict possible locations for a given crime                      at a given time and give even more information (details of the person who is about to commit the crime)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dirty="0"/>
              <a:t>Our idea will give a proper lead for the police to patrol the area and safeguard the citizens from being affected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489370" y="1219200"/>
            <a:ext cx="3884023" cy="3892731"/>
          </a:xfrm>
        </p:spPr>
      </p:pic>
    </p:spTree>
    <p:extLst>
      <p:ext uri="{BB962C8B-B14F-4D97-AF65-F5344CB8AC3E}">
        <p14:creationId xmlns:p14="http://schemas.microsoft.com/office/powerpoint/2010/main" val="34600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Title 520">
            <a:extLst>
              <a:ext uri="{FF2B5EF4-FFF2-40B4-BE49-F238E27FC236}">
                <a16:creationId xmlns:a16="http://schemas.microsoft.com/office/drawing/2014/main" id="{75E89A79-8045-461F-B701-875D0FD4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98" y="512299"/>
            <a:ext cx="10515600" cy="727388"/>
          </a:xfrm>
        </p:spPr>
        <p:txBody>
          <a:bodyPr/>
          <a:lstStyle/>
          <a:p>
            <a:r>
              <a:rPr lang="en-US" noProof="0" dirty="0"/>
              <a:t>Two-year action plan</a:t>
            </a:r>
            <a:endParaRPr lang="en-US" dirty="0"/>
          </a:p>
        </p:txBody>
      </p:sp>
      <p:sp>
        <p:nvSpPr>
          <p:cNvPr id="265" name="Text Placeholder 264">
            <a:extLst>
              <a:ext uri="{FF2B5EF4-FFF2-40B4-BE49-F238E27FC236}">
                <a16:creationId xmlns:a16="http://schemas.microsoft.com/office/drawing/2014/main" id="{80DEB6D2-1B7D-4DB3-B668-8D4711ADFCF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886388" y="1780403"/>
            <a:ext cx="1700191" cy="586248"/>
          </a:xfrm>
        </p:spPr>
        <p:txBody>
          <a:bodyPr/>
          <a:lstStyle/>
          <a:p>
            <a:r>
              <a:rPr lang="en-ZA" dirty="0"/>
              <a:t>Get required​</a:t>
            </a:r>
          </a:p>
          <a:p>
            <a:r>
              <a:rPr lang="en-ZA" dirty="0"/>
              <a:t>Dataset from</a:t>
            </a:r>
          </a:p>
          <a:p>
            <a:r>
              <a:rPr lang="en-ZA" dirty="0"/>
              <a:t>the government</a:t>
            </a:r>
          </a:p>
        </p:txBody>
      </p:sp>
      <p:sp>
        <p:nvSpPr>
          <p:cNvPr id="359" name="Text Placeholder 358">
            <a:extLst>
              <a:ext uri="{FF2B5EF4-FFF2-40B4-BE49-F238E27FC236}">
                <a16:creationId xmlns:a16="http://schemas.microsoft.com/office/drawing/2014/main" id="{24201780-B905-4CC0-A002-E052C967096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204409" y="1780403"/>
            <a:ext cx="1700191" cy="586248"/>
          </a:xfrm>
        </p:spPr>
        <p:txBody>
          <a:bodyPr/>
          <a:lstStyle/>
          <a:p>
            <a:r>
              <a:rPr lang="en-US" dirty="0"/>
              <a:t>Finalizing </a:t>
            </a:r>
          </a:p>
          <a:p>
            <a:r>
              <a:rPr lang="en-US" dirty="0"/>
              <a:t>the feature extraction process </a:t>
            </a:r>
          </a:p>
        </p:txBody>
      </p:sp>
      <p:sp>
        <p:nvSpPr>
          <p:cNvPr id="360" name="Text Placeholder 359">
            <a:extLst>
              <a:ext uri="{FF2B5EF4-FFF2-40B4-BE49-F238E27FC236}">
                <a16:creationId xmlns:a16="http://schemas.microsoft.com/office/drawing/2014/main" id="{21E19E01-1E76-46A1-BFDD-F02550302CA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921869" y="1780403"/>
            <a:ext cx="2141722" cy="586248"/>
          </a:xfrm>
        </p:spPr>
        <p:txBody>
          <a:bodyPr/>
          <a:lstStyle/>
          <a:p>
            <a:r>
              <a:rPr lang="en-ZA" dirty="0"/>
              <a:t>Complete designing</a:t>
            </a:r>
          </a:p>
          <a:p>
            <a:r>
              <a:rPr lang="en-ZA" dirty="0"/>
              <a:t>the prefect ML model</a:t>
            </a:r>
          </a:p>
          <a:p>
            <a:r>
              <a:rPr lang="en-ZA" dirty="0"/>
              <a:t>tailor-made for our usage </a:t>
            </a:r>
          </a:p>
        </p:txBody>
      </p:sp>
      <p:sp>
        <p:nvSpPr>
          <p:cNvPr id="117" name="Text Placeholder 116">
            <a:extLst>
              <a:ext uri="{FF2B5EF4-FFF2-40B4-BE49-F238E27FC236}">
                <a16:creationId xmlns:a16="http://schemas.microsoft.com/office/drawing/2014/main" id="{E7989F67-1903-4A19-A106-F0EF1A1F509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505322" y="2436036"/>
            <a:ext cx="1194201" cy="501726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36CD9B0-0D33-483A-8178-E8D42A035C2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75402" y="2774313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C9AC3EB-BB29-45E4-B0F6-57C288376F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464817" y="2774313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659488C-2AB1-41CD-81A6-2CB1D89A0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54232" y="2774313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43C4ED9-1027-445A-A826-A807CFC087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43647" y="2774313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09EB51E-092D-4C97-B81F-91EF721ED80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833062" y="2774313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9CA707E6-1153-42ED-B68A-B36B00A4FA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622477" y="2774313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EB230FD-A423-4C1B-A131-826E8FDF873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11892" y="2774313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A709C7F-A89A-4221-A69B-D39EE05158C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01307" y="2774313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D50A79D-B5A3-4958-881E-84CCD4C0424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90722" y="2774313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B929E5-2D2A-44DA-AF7C-A69B7C449A9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80137" y="2774313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00D9E81-7ACC-48D9-B066-8DB4664FF8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569552" y="2774313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9EF5B5B-BF97-4209-AF1D-A811D2A5ABE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358963" y="2774313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564" name="Text Placeholder 563">
            <a:extLst>
              <a:ext uri="{FF2B5EF4-FFF2-40B4-BE49-F238E27FC236}">
                <a16:creationId xmlns:a16="http://schemas.microsoft.com/office/drawing/2014/main" id="{F2B336D5-ADE1-457B-B99D-F7EC2A4A311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992423" y="3563114"/>
            <a:ext cx="1440088" cy="586248"/>
          </a:xfrm>
        </p:spPr>
        <p:txBody>
          <a:bodyPr/>
          <a:lstStyle/>
          <a:p>
            <a:r>
              <a:rPr lang="en-ZA" dirty="0"/>
              <a:t>Implement predictive policing​</a:t>
            </a:r>
          </a:p>
        </p:txBody>
      </p:sp>
      <p:sp>
        <p:nvSpPr>
          <p:cNvPr id="565" name="Text Placeholder 564">
            <a:extLst>
              <a:ext uri="{FF2B5EF4-FFF2-40B4-BE49-F238E27FC236}">
                <a16:creationId xmlns:a16="http://schemas.microsoft.com/office/drawing/2014/main" id="{D6884773-025A-4056-9120-967A7484E1F4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939498" y="3563114"/>
            <a:ext cx="1440088" cy="586248"/>
          </a:xfrm>
        </p:spPr>
        <p:txBody>
          <a:bodyPr/>
          <a:lstStyle/>
          <a:p>
            <a:r>
              <a:rPr lang="en-ZA" dirty="0"/>
              <a:t>Continually identifies crime prone areas  </a:t>
            </a:r>
          </a:p>
        </p:txBody>
      </p:sp>
      <p:sp>
        <p:nvSpPr>
          <p:cNvPr id="566" name="Text Placeholder 565">
            <a:extLst>
              <a:ext uri="{FF2B5EF4-FFF2-40B4-BE49-F238E27FC236}">
                <a16:creationId xmlns:a16="http://schemas.microsoft.com/office/drawing/2014/main" id="{FBD2A640-DB0A-44EA-AC04-32643D22EEF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9886573" y="3563114"/>
            <a:ext cx="1440088" cy="586248"/>
          </a:xfrm>
        </p:spPr>
        <p:txBody>
          <a:bodyPr/>
          <a:lstStyle/>
          <a:p>
            <a:r>
              <a:rPr lang="en-ZA" dirty="0"/>
              <a:t>Crime rates</a:t>
            </a:r>
          </a:p>
          <a:p>
            <a:r>
              <a:rPr lang="en-ZA" dirty="0"/>
              <a:t>goes down effectively</a:t>
            </a:r>
          </a:p>
        </p:txBody>
      </p:sp>
      <p:sp>
        <p:nvSpPr>
          <p:cNvPr id="118" name="Text Placeholder 117">
            <a:extLst>
              <a:ext uri="{FF2B5EF4-FFF2-40B4-BE49-F238E27FC236}">
                <a16:creationId xmlns:a16="http://schemas.microsoft.com/office/drawing/2014/main" id="{81ABC74D-88CC-4A76-8A8D-F81C078BE9F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05322" y="4134112"/>
            <a:ext cx="1194201" cy="501726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E507CAC-2AEA-4E98-917E-58DA9BF7F0E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75402" y="4476140"/>
            <a:ext cx="495300" cy="904490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FBCFD3EC-BE47-440E-A3D2-19921F772FE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464817" y="4476140"/>
            <a:ext cx="495300" cy="904490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B05F6D6-4A56-4230-99DC-8FC74BBA42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254232" y="4476140"/>
            <a:ext cx="495300" cy="904490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F3BC8B38-4447-462E-9B98-085EEB3DF7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043647" y="4476140"/>
            <a:ext cx="495300" cy="904490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96CE8AF-DCA7-4FDD-B792-73BFD0D0FDA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833062" y="4476140"/>
            <a:ext cx="495300" cy="904490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5B9D4BA0-B371-40E9-AA9C-DBAB7E804FD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622477" y="4476140"/>
            <a:ext cx="495300" cy="904490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EF3CD94E-5BA2-4097-A125-B94982A4FC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11892" y="4476140"/>
            <a:ext cx="495300" cy="904490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7BA76994-6E86-409E-BEFD-BAB3662210D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201307" y="4476140"/>
            <a:ext cx="495300" cy="904490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89A5B9CA-0571-4E52-8820-C4D9ABE1E7A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0722" y="4476140"/>
            <a:ext cx="495300" cy="904490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58" name="Text Placeholder 57">
            <a:extLst>
              <a:ext uri="{FF2B5EF4-FFF2-40B4-BE49-F238E27FC236}">
                <a16:creationId xmlns:a16="http://schemas.microsoft.com/office/drawing/2014/main" id="{4FB742B5-6136-4D89-836B-2AE443DEEA6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8780137" y="4476140"/>
            <a:ext cx="495300" cy="904490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4B130F84-F904-404E-840F-C6515BA16A2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69552" y="4476140"/>
            <a:ext cx="495300" cy="904490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60" name="Text Placeholder 59">
            <a:extLst>
              <a:ext uri="{FF2B5EF4-FFF2-40B4-BE49-F238E27FC236}">
                <a16:creationId xmlns:a16="http://schemas.microsoft.com/office/drawing/2014/main" id="{C532FF97-9822-4F48-94D1-728CBD2E1C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358963" y="4476140"/>
            <a:ext cx="495300" cy="904490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9880F65-3481-4185-A6A4-9E704ED6D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83596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65ED933E-07EF-4D98-BF2F-857A474AA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25447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BCB9E7A7-C7A3-4817-B0F4-C1F36CEC7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1492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E2B365D-92EC-488A-A4FF-B400D8EFE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04409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9AC5439A-F0E7-4D55-9C8D-2FC3D2611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3890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F4A87E7-E901-41C3-88BF-AFB18B0B9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83371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B5755882-09E4-465D-9926-DC1427393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2852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D802889C-9F91-489E-9076-E94A595A6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62333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891E0934-BF07-4F35-B68E-468112E8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51814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A37E9BDD-0CD7-4027-9E5F-AB474E982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41295" y="2599627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155AFA18-43A3-42F1-9531-670829C37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30776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01F69ED1-3E32-4540-AE8B-D71CE1922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20258" y="2599627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8E8944B4-18FD-498F-9CFB-221CD132D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3596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5D37E8DF-F521-4857-AD61-721C6EBF2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25447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0C966B63-C451-4DD8-A1CD-FA767541F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4928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8D9D00B5-99AD-4A4E-B9AC-C28AA88A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04409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18E07D7D-09A1-435A-92A7-39F78FAD2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93890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33B351D7-5FB7-4D53-92E1-3306A16B4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83371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F39FFA4F-D65D-4FB6-88D7-FBE005F21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2333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D22A90C3-72CD-4A82-972D-1D330862A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1814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F864FDF0-179F-42B6-AEF6-5ADE8CD6B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41295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4E077E29-52F8-4D74-A61E-62322621C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30776" y="4304098"/>
            <a:ext cx="174171" cy="174171"/>
          </a:xfrm>
          <a:prstGeom prst="ellipse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92E00A5-49F8-41E0-8146-14DA6DFD9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0258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0F8A85D2-9F79-4560-96CE-8296F8097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572852" y="4304098"/>
            <a:ext cx="174171" cy="174171"/>
          </a:xfrm>
          <a:prstGeom prst="ellipse">
            <a:avLst/>
          </a:prstGeom>
          <a:solidFill>
            <a:schemeClr val="accent6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2" name="Straight Connector 641">
            <a:extLst>
              <a:ext uri="{FF2B5EF4-FFF2-40B4-BE49-F238E27FC236}">
                <a16:creationId xmlns:a16="http://schemas.microsoft.com/office/drawing/2014/main" id="{663A4986-FD42-4C5F-9B10-9E87A4DD4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2533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Straight Connector 646">
            <a:extLst>
              <a:ext uri="{FF2B5EF4-FFF2-40B4-BE49-F238E27FC236}">
                <a16:creationId xmlns:a16="http://schemas.microsoft.com/office/drawing/2014/main" id="{2C3C163E-838F-4377-9BE7-B41E523B7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8740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Straight Connector 648">
            <a:extLst>
              <a:ext uri="{FF2B5EF4-FFF2-40B4-BE49-F238E27FC236}">
                <a16:creationId xmlns:a16="http://schemas.microsoft.com/office/drawing/2014/main" id="{0A189D55-DB0B-416B-A473-41F85E03A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027319" y="2411919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>
            <a:extLst>
              <a:ext uri="{FF2B5EF4-FFF2-40B4-BE49-F238E27FC236}">
                <a16:creationId xmlns:a16="http://schemas.microsoft.com/office/drawing/2014/main" id="{D72CFF3F-1C1B-4A17-82F4-6E48A67A7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11902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3" name="Straight Connector 652">
            <a:extLst>
              <a:ext uri="{FF2B5EF4-FFF2-40B4-BE49-F238E27FC236}">
                <a16:creationId xmlns:a16="http://schemas.microsoft.com/office/drawing/2014/main" id="{96E88F0B-F8D3-4EB9-82F8-920DF2A0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59307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Straight Connector 654">
            <a:extLst>
              <a:ext uri="{FF2B5EF4-FFF2-40B4-BE49-F238E27FC236}">
                <a16:creationId xmlns:a16="http://schemas.microsoft.com/office/drawing/2014/main" id="{FC70A4EA-978C-45B1-8017-48C33D9B5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606713" y="4118492"/>
            <a:ext cx="1260" cy="34441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7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EF1D37D-7D53-43D9-B054-3B3A36C7C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055" y="1090246"/>
            <a:ext cx="4989629" cy="1034719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9E1C6-E5B5-46BA-A794-54FC4B65E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753" y="2438400"/>
            <a:ext cx="2784231" cy="27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06">
            <a:extLst>
              <a:ext uri="{FF2B5EF4-FFF2-40B4-BE49-F238E27FC236}">
                <a16:creationId xmlns:a16="http://schemas.microsoft.com/office/drawing/2014/main" id="{1C369AD5-43EA-4D43-8796-CCB9BB416995}"/>
              </a:ext>
            </a:extLst>
          </p:cNvPr>
          <p:cNvSpPr txBox="1">
            <a:spLocks/>
          </p:cNvSpPr>
          <p:nvPr/>
        </p:nvSpPr>
        <p:spPr>
          <a:xfrm>
            <a:off x="4805899" y="293736"/>
            <a:ext cx="2641478" cy="211550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Our team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81229BF-BAE3-4491-8F88-5B9B7CD0F0DA}"/>
              </a:ext>
            </a:extLst>
          </p:cNvPr>
          <p:cNvSpPr txBox="1">
            <a:spLocks/>
          </p:cNvSpPr>
          <p:nvPr/>
        </p:nvSpPr>
        <p:spPr>
          <a:xfrm>
            <a:off x="398211" y="614460"/>
            <a:ext cx="11196637" cy="83815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dirty="0"/>
              <a:t>Blitzkrieg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7DD90-BD18-4D46-AD4B-71E64219E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904" y="2904482"/>
            <a:ext cx="1843253" cy="2371220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1A423-89F4-41C6-9DA2-7B610A862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5" y="2901376"/>
            <a:ext cx="1843254" cy="2374326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50951B-791F-40A3-8D51-46DA36CAA9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377" y="553535"/>
            <a:ext cx="1800157" cy="2361873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6A2813-E5B9-4A61-8DAE-3AEE29B12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161" y="3249365"/>
            <a:ext cx="1746440" cy="2328586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1B1ACB-4A4D-4416-9CAF-ED2E94E37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006" y="493125"/>
            <a:ext cx="1843253" cy="2370417"/>
          </a:xfrm>
          <a:prstGeom prst="ellipse">
            <a:avLst/>
          </a:prstGeom>
          <a:ln w="63500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58BBEB-6EAC-4998-85D1-6010FDF1D3F2}"/>
              </a:ext>
            </a:extLst>
          </p:cNvPr>
          <p:cNvSpPr txBox="1"/>
          <p:nvPr/>
        </p:nvSpPr>
        <p:spPr>
          <a:xfrm>
            <a:off x="2741879" y="2888257"/>
            <a:ext cx="1475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Ritunjay M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  <a:r>
              <a:rPr lang="en-IN" baseline="30000" dirty="0">
                <a:solidFill>
                  <a:schemeClr val="bg1"/>
                </a:solidFill>
              </a:rPr>
              <a:t>rd</a:t>
            </a:r>
            <a:r>
              <a:rPr lang="en-IN" dirty="0">
                <a:solidFill>
                  <a:schemeClr val="bg1"/>
                </a:solidFill>
              </a:rPr>
              <a:t> year CSE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Team Leader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B4920-8AC0-4511-B0C3-710F438CAD57}"/>
              </a:ext>
            </a:extLst>
          </p:cNvPr>
          <p:cNvSpPr txBox="1"/>
          <p:nvPr/>
        </p:nvSpPr>
        <p:spPr>
          <a:xfrm>
            <a:off x="-1655877" y="5320210"/>
            <a:ext cx="6177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Pradeep V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  <a:r>
              <a:rPr lang="en-IN" baseline="30000" dirty="0">
                <a:solidFill>
                  <a:schemeClr val="bg1"/>
                </a:solidFill>
              </a:rPr>
              <a:t>rd</a:t>
            </a:r>
            <a:r>
              <a:rPr lang="en-IN" dirty="0">
                <a:solidFill>
                  <a:schemeClr val="bg1"/>
                </a:solidFill>
              </a:rPr>
              <a:t> year CSE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Team Member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06342-F667-4438-AA1F-55F28A29B70B}"/>
              </a:ext>
            </a:extLst>
          </p:cNvPr>
          <p:cNvSpPr txBox="1"/>
          <p:nvPr/>
        </p:nvSpPr>
        <p:spPr>
          <a:xfrm>
            <a:off x="2494794" y="5389965"/>
            <a:ext cx="7003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Praveen </a:t>
            </a:r>
            <a:r>
              <a:rPr lang="en-IN" dirty="0" err="1">
                <a:solidFill>
                  <a:schemeClr val="bg1"/>
                </a:solidFill>
              </a:rPr>
              <a:t>Raagul</a:t>
            </a:r>
            <a:r>
              <a:rPr lang="en-IN" dirty="0">
                <a:solidFill>
                  <a:schemeClr val="bg1"/>
                </a:solidFill>
              </a:rPr>
              <a:t> R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  <a:r>
              <a:rPr lang="en-IN" baseline="30000" dirty="0">
                <a:solidFill>
                  <a:schemeClr val="bg1"/>
                </a:solidFill>
              </a:rPr>
              <a:t>rd</a:t>
            </a:r>
            <a:r>
              <a:rPr lang="en-IN" dirty="0">
                <a:solidFill>
                  <a:schemeClr val="bg1"/>
                </a:solidFill>
              </a:rPr>
              <a:t> year CSE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Team Member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D4918B-3C76-4C38-8820-F54DE98BE3EA}"/>
              </a:ext>
            </a:extLst>
          </p:cNvPr>
          <p:cNvSpPr txBox="1"/>
          <p:nvPr/>
        </p:nvSpPr>
        <p:spPr>
          <a:xfrm>
            <a:off x="4868141" y="2923945"/>
            <a:ext cx="7003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 err="1">
                <a:solidFill>
                  <a:schemeClr val="bg1"/>
                </a:solidFill>
              </a:rPr>
              <a:t>Munishkumar</a:t>
            </a:r>
            <a:r>
              <a:rPr lang="en-IN" dirty="0">
                <a:solidFill>
                  <a:schemeClr val="bg1"/>
                </a:solidFill>
              </a:rPr>
              <a:t> S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3</a:t>
            </a:r>
            <a:r>
              <a:rPr lang="en-IN" baseline="30000" dirty="0">
                <a:solidFill>
                  <a:schemeClr val="bg1"/>
                </a:solidFill>
              </a:rPr>
              <a:t>rd</a:t>
            </a:r>
            <a:r>
              <a:rPr lang="en-IN" dirty="0">
                <a:solidFill>
                  <a:schemeClr val="bg1"/>
                </a:solidFill>
              </a:rPr>
              <a:t> year CSE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Team Member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5E8B-9D14-4948-BC50-7507030869C3}"/>
              </a:ext>
            </a:extLst>
          </p:cNvPr>
          <p:cNvSpPr txBox="1"/>
          <p:nvPr/>
        </p:nvSpPr>
        <p:spPr>
          <a:xfrm>
            <a:off x="6624445" y="5649764"/>
            <a:ext cx="7917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Ms. G. </a:t>
            </a:r>
            <a:r>
              <a:rPr lang="en-IN" dirty="0" err="1">
                <a:solidFill>
                  <a:schemeClr val="bg1"/>
                </a:solidFill>
              </a:rPr>
              <a:t>Janakasudha</a:t>
            </a:r>
            <a:endParaRPr lang="en-IN" dirty="0">
              <a:solidFill>
                <a:schemeClr val="bg1"/>
              </a:solidFill>
            </a:endParaRPr>
          </a:p>
          <a:p>
            <a:pPr algn="ctr"/>
            <a:r>
              <a:rPr lang="en-IN" dirty="0">
                <a:solidFill>
                  <a:schemeClr val="bg1"/>
                </a:solidFill>
              </a:rPr>
              <a:t>Assistant Professor - CSE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Team Mentor</a:t>
            </a:r>
          </a:p>
        </p:txBody>
      </p:sp>
    </p:spTree>
    <p:extLst>
      <p:ext uri="{BB962C8B-B14F-4D97-AF65-F5344CB8AC3E}">
        <p14:creationId xmlns:p14="http://schemas.microsoft.com/office/powerpoint/2010/main" val="394745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518" y="418687"/>
            <a:ext cx="8647613" cy="538038"/>
          </a:xfrm>
        </p:spPr>
        <p:txBody>
          <a:bodyPr/>
          <a:lstStyle/>
          <a:p>
            <a:r>
              <a:rPr lang="en-US" dirty="0"/>
              <a:t>MOTIVATION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STOP CRIMES BEFORE </a:t>
            </a:r>
            <a:br>
              <a:rPr lang="en-US" dirty="0"/>
            </a:br>
            <a:r>
              <a:rPr lang="en-US" dirty="0"/>
              <a:t>CRIMES STOP US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20543" y="2096333"/>
            <a:ext cx="6739680" cy="287203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ML provides mechanisms for improving police knowledge of current and potential crimes and facilitating complex anti-criminal decision making.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In developed countries like USA, </a:t>
            </a:r>
            <a:r>
              <a:rPr lang="en-US" sz="2400" b="1" dirty="0">
                <a:solidFill>
                  <a:schemeClr val="accent6"/>
                </a:solidFill>
                <a:latin typeface="+mj-lt"/>
              </a:rPr>
              <a:t>COMPSTAT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6"/>
                </a:solidFill>
                <a:latin typeface="+mj-lt"/>
              </a:rPr>
              <a:t>PREDPOL</a:t>
            </a:r>
            <a:r>
              <a:rPr lang="en-US" sz="2400" dirty="0"/>
              <a:t> have already been used and crime rates have gone down drastically every year.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489370" y="1219200"/>
            <a:ext cx="3884023" cy="3892731"/>
          </a:xfrm>
        </p:spPr>
      </p:pic>
    </p:spTree>
    <p:extLst>
      <p:ext uri="{BB962C8B-B14F-4D97-AF65-F5344CB8AC3E}">
        <p14:creationId xmlns:p14="http://schemas.microsoft.com/office/powerpoint/2010/main" val="405649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AC2324A2-9A57-4433-8C66-C17D1D270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9" y="1139656"/>
            <a:ext cx="4579970" cy="538038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FDAF9C5E-FFD5-49FC-9788-18CE8F0958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389" y="1894110"/>
            <a:ext cx="5848190" cy="2872039"/>
          </a:xfrm>
        </p:spPr>
        <p:txBody>
          <a:bodyPr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Build a solution for predictive policing that is able to identify areas where crimes are more likely to occur.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400" dirty="0"/>
              <a:t>Also evaluate the sample data and suggest improvements, to the way data is currently captured and processed so as to enhance the quality of data.</a:t>
            </a:r>
          </a:p>
        </p:txBody>
      </p:sp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2F0ECB9B-426D-40BC-918A-2C82968A05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7489370" y="1219200"/>
            <a:ext cx="3884023" cy="3892731"/>
          </a:xfrm>
        </p:spPr>
      </p:pic>
    </p:spTree>
    <p:extLst>
      <p:ext uri="{BB962C8B-B14F-4D97-AF65-F5344CB8AC3E}">
        <p14:creationId xmlns:p14="http://schemas.microsoft.com/office/powerpoint/2010/main" val="3140541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38FEDDED-CB8D-43EC-BAB6-6DB72148B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069" y="670418"/>
            <a:ext cx="4936277" cy="575890"/>
          </a:xfrm>
        </p:spPr>
        <p:txBody>
          <a:bodyPr/>
          <a:lstStyle/>
          <a:p>
            <a:pPr algn="ctr"/>
            <a:r>
              <a:rPr lang="en-US" dirty="0"/>
              <a:t>Tech stack</a:t>
            </a:r>
          </a:p>
        </p:txBody>
      </p:sp>
      <p:pic>
        <p:nvPicPr>
          <p:cNvPr id="42" name="Picture Placeholder 41">
            <a:extLst>
              <a:ext uri="{FF2B5EF4-FFF2-40B4-BE49-F238E27FC236}">
                <a16:creationId xmlns:a16="http://schemas.microsoft.com/office/drawing/2014/main" id="{7A0C5CE6-9CA6-4807-B23A-A4F89C0310D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>
            <a:lum bright="70000" contrast="-7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4278022" y="1818521"/>
            <a:ext cx="603504" cy="603504"/>
          </a:xfrm>
          <a:prstGeom prst="rect">
            <a:avLst/>
          </a:prstGeom>
        </p:spPr>
      </p:pic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E239EA0A-BE2A-46D5-876A-5614B0A7CF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90069" y="2568679"/>
            <a:ext cx="3008631" cy="348162"/>
          </a:xfrm>
        </p:spPr>
        <p:txBody>
          <a:bodyPr/>
          <a:lstStyle/>
          <a:p>
            <a:r>
              <a:rPr lang="en-US" dirty="0"/>
              <a:t>Power Bi</a:t>
            </a:r>
          </a:p>
        </p:txBody>
      </p:sp>
      <p:sp>
        <p:nvSpPr>
          <p:cNvPr id="77" name="Text Placeholder 76">
            <a:extLst>
              <a:ext uri="{FF2B5EF4-FFF2-40B4-BE49-F238E27FC236}">
                <a16:creationId xmlns:a16="http://schemas.microsoft.com/office/drawing/2014/main" id="{92FDC44E-20CB-4210-8DA6-F83A46B39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90069" y="2861988"/>
            <a:ext cx="3008630" cy="636682"/>
          </a:xfrm>
        </p:spPr>
        <p:txBody>
          <a:bodyPr/>
          <a:lstStyle/>
          <a:p>
            <a:r>
              <a:rPr lang="en-ZA" dirty="0"/>
              <a:t>Front-end &amp; Data visualization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Future of data visualization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Occupies very less memory</a:t>
            </a:r>
          </a:p>
          <a:p>
            <a:endParaRPr lang="en-US" dirty="0"/>
          </a:p>
        </p:txBody>
      </p:sp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1C9BBBD5-3078-4A97-8E7D-F5F839845BD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13979" y="2568679"/>
            <a:ext cx="3008631" cy="348162"/>
          </a:xfrm>
        </p:spPr>
        <p:txBody>
          <a:bodyPr/>
          <a:lstStyle/>
          <a:p>
            <a:r>
              <a:rPr lang="en-US" dirty="0"/>
              <a:t>MongoDB</a:t>
            </a:r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CDBDA856-8CC1-449E-B621-022F99358F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13978" y="2861988"/>
            <a:ext cx="3630322" cy="636682"/>
          </a:xfrm>
        </p:spPr>
        <p:txBody>
          <a:bodyPr/>
          <a:lstStyle/>
          <a:p>
            <a:r>
              <a:rPr lang="en-ZA" dirty="0"/>
              <a:t>Backend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Handles large unstructured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ZA" dirty="0"/>
              <a:t>Fast and quick</a:t>
            </a:r>
          </a:p>
        </p:txBody>
      </p:sp>
      <p:pic>
        <p:nvPicPr>
          <p:cNvPr id="45" name="Picture Placeholder 44">
            <a:extLst>
              <a:ext uri="{FF2B5EF4-FFF2-40B4-BE49-F238E27FC236}">
                <a16:creationId xmlns:a16="http://schemas.microsoft.com/office/drawing/2014/main" id="{C8D7F118-FF46-4EA6-8CB0-7A7F32EA9B6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278022" y="4298696"/>
            <a:ext cx="603504" cy="603504"/>
          </a:xfrm>
          <a:prstGeom prst="rect">
            <a:avLst/>
          </a:prstGeom>
        </p:spPr>
      </p:pic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3A32E54C-621B-48BA-A803-164046E2AE6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190069" y="5044309"/>
            <a:ext cx="3008631" cy="348162"/>
          </a:xfrm>
        </p:spPr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01AED438-7299-4DC8-9DD9-BA1D41DA96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190069" y="5337618"/>
            <a:ext cx="3008630" cy="636682"/>
          </a:xfrm>
        </p:spPr>
        <p:txBody>
          <a:bodyPr/>
          <a:lstStyle/>
          <a:p>
            <a:r>
              <a:rPr lang="en-ZA" dirty="0"/>
              <a:t>K-Means clustering</a:t>
            </a:r>
          </a:p>
          <a:p>
            <a:r>
              <a:rPr lang="en-ZA" dirty="0"/>
              <a:t>Prediction and analysis</a:t>
            </a:r>
          </a:p>
        </p:txBody>
      </p:sp>
      <p:sp>
        <p:nvSpPr>
          <p:cNvPr id="101" name="Text Placeholder 100">
            <a:extLst>
              <a:ext uri="{FF2B5EF4-FFF2-40B4-BE49-F238E27FC236}">
                <a16:creationId xmlns:a16="http://schemas.microsoft.com/office/drawing/2014/main" id="{9B8F2F1C-23A5-48F0-83ED-64D9A8A3E4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13980" y="5047681"/>
            <a:ext cx="3008631" cy="348162"/>
          </a:xfrm>
        </p:spPr>
        <p:txBody>
          <a:bodyPr/>
          <a:lstStyle/>
          <a:p>
            <a:r>
              <a:rPr lang="en-US" dirty="0"/>
              <a:t>Scikit Learn</a:t>
            </a:r>
          </a:p>
        </p:txBody>
      </p:sp>
      <p:sp>
        <p:nvSpPr>
          <p:cNvPr id="100" name="Text Placeholder 99">
            <a:extLst>
              <a:ext uri="{FF2B5EF4-FFF2-40B4-BE49-F238E27FC236}">
                <a16:creationId xmlns:a16="http://schemas.microsoft.com/office/drawing/2014/main" id="{16B8F8D8-59B2-406F-94E0-04DFD90B8D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913980" y="5340990"/>
            <a:ext cx="3008630" cy="636682"/>
          </a:xfrm>
        </p:spPr>
        <p:txBody>
          <a:bodyPr/>
          <a:lstStyle/>
          <a:p>
            <a:r>
              <a:rPr lang="en-ZA" dirty="0"/>
              <a:t>Importing ML models for future</a:t>
            </a:r>
          </a:p>
          <a:p>
            <a:r>
              <a:rPr lang="en-ZA" dirty="0"/>
              <a:t>Evaluation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332C2-D943-4D0F-AB2E-E82BF70B2F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909686" y="1848972"/>
            <a:ext cx="805967" cy="704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FAC5E8-CBC0-4FCD-AC49-C4B2C82F6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909686" y="4330620"/>
            <a:ext cx="1060938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38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8ABF5-7663-4F38-9D8E-5ED2948F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749" y="3428999"/>
            <a:ext cx="2729262" cy="580029"/>
          </a:xfrm>
        </p:spPr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C8AAD-BCD6-4F11-854E-D667E8917E64}"/>
              </a:ext>
            </a:extLst>
          </p:cNvPr>
          <p:cNvSpPr/>
          <p:nvPr/>
        </p:nvSpPr>
        <p:spPr>
          <a:xfrm>
            <a:off x="5722220" y="1758692"/>
            <a:ext cx="1854925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DATASET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9026F5-A147-4AA9-9A80-374B066F8671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649683" y="2338721"/>
            <a:ext cx="0" cy="407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A774E50-A675-4C69-8B63-D177267A25FF}"/>
              </a:ext>
            </a:extLst>
          </p:cNvPr>
          <p:cNvSpPr/>
          <p:nvPr/>
        </p:nvSpPr>
        <p:spPr>
          <a:xfrm>
            <a:off x="5722218" y="2746353"/>
            <a:ext cx="1854924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ENGINEERING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95C594-BF3B-4D4F-BAB3-E1E57BD1EFEC}"/>
              </a:ext>
            </a:extLst>
          </p:cNvPr>
          <p:cNvCxnSpPr>
            <a:cxnSpLocks/>
          </p:cNvCxnSpPr>
          <p:nvPr/>
        </p:nvCxnSpPr>
        <p:spPr>
          <a:xfrm>
            <a:off x="6649680" y="3311382"/>
            <a:ext cx="0" cy="407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8F4A2-247E-464A-B1B5-E9FF7FD24B2B}"/>
              </a:ext>
            </a:extLst>
          </p:cNvPr>
          <p:cNvSpPr/>
          <p:nvPr/>
        </p:nvSpPr>
        <p:spPr>
          <a:xfrm>
            <a:off x="5722218" y="3719014"/>
            <a:ext cx="1854920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DATABASE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30EA2A-681E-4EC4-8CB2-8E577DB5E80D}"/>
              </a:ext>
            </a:extLst>
          </p:cNvPr>
          <p:cNvCxnSpPr>
            <a:cxnSpLocks/>
          </p:cNvCxnSpPr>
          <p:nvPr/>
        </p:nvCxnSpPr>
        <p:spPr>
          <a:xfrm>
            <a:off x="6649678" y="4299043"/>
            <a:ext cx="0" cy="407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48FD6C-71A2-4C4A-9B28-3992F0EF88B6}"/>
              </a:ext>
            </a:extLst>
          </p:cNvPr>
          <p:cNvSpPr/>
          <p:nvPr/>
        </p:nvSpPr>
        <p:spPr>
          <a:xfrm>
            <a:off x="5722218" y="4706675"/>
            <a:ext cx="1854909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MODEL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A9A328-B21C-495B-A364-BC878E9D6BDC}"/>
              </a:ext>
            </a:extLst>
          </p:cNvPr>
          <p:cNvCxnSpPr>
            <a:stCxn id="16" idx="2"/>
          </p:cNvCxnSpPr>
          <p:nvPr/>
        </p:nvCxnSpPr>
        <p:spPr>
          <a:xfrm flipH="1">
            <a:off x="5400003" y="5286704"/>
            <a:ext cx="1249670" cy="40826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48EBE5-FFE7-4458-87F5-4AAA21A57721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6649673" y="5286704"/>
            <a:ext cx="1249669" cy="4076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BD38CB-E7AE-4BE4-9211-88797A1917D5}"/>
              </a:ext>
            </a:extLst>
          </p:cNvPr>
          <p:cNvSpPr/>
          <p:nvPr/>
        </p:nvSpPr>
        <p:spPr>
          <a:xfrm>
            <a:off x="4215637" y="5694336"/>
            <a:ext cx="1846217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VISUALIZATION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076B5B-2D00-431F-A027-E41BBE854038}"/>
              </a:ext>
            </a:extLst>
          </p:cNvPr>
          <p:cNvSpPr/>
          <p:nvPr/>
        </p:nvSpPr>
        <p:spPr>
          <a:xfrm>
            <a:off x="7246220" y="5694336"/>
            <a:ext cx="1846217" cy="580029"/>
          </a:xfrm>
          <a:prstGeom prst="rect">
            <a:avLst/>
          </a:prstGeom>
          <a:ln w="28575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547415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FE51E02-50EB-4E26-B5E1-1B76B0D7B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739" y="1680782"/>
            <a:ext cx="4719884" cy="580030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A6FC127-313F-42F3-9800-F36B13BD0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34539" y="3062473"/>
            <a:ext cx="762228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17BD30DD-1CDC-42FA-A173-F6CFB93D9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76541" y="260113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FF16285-BEA6-47E3-8ECE-E17D4D084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5039" y="2603219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FF59E2B-8CF4-4F96-9F85-850F62E87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86006" y="260113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56AB62C-FF38-4153-B496-F42C8DB04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18044" y="2601130"/>
            <a:ext cx="945678" cy="94567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F0C189F-75BF-4FC8-A278-5EFC6B66FA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4124" y="3659529"/>
            <a:ext cx="3076191" cy="365125"/>
          </a:xfrm>
        </p:spPr>
        <p:txBody>
          <a:bodyPr/>
          <a:lstStyle/>
          <a:p>
            <a:r>
              <a:rPr lang="en-US" sz="1500" dirty="0"/>
              <a:t>DATA PRE-PROCESSING &amp; FEATURE ENGINEERING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6F30711-3932-4012-B6C1-3B270E1293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0481" y="4132367"/>
            <a:ext cx="2640803" cy="1616414"/>
          </a:xfrm>
        </p:spPr>
        <p:txBody>
          <a:bodyPr/>
          <a:lstStyle/>
          <a:p>
            <a:r>
              <a:rPr lang="en-US" dirty="0"/>
              <a:t>BINNING</a:t>
            </a:r>
          </a:p>
          <a:p>
            <a:r>
              <a:rPr lang="en-US" dirty="0"/>
              <a:t>CONCATENATION</a:t>
            </a:r>
          </a:p>
          <a:p>
            <a:r>
              <a:rPr lang="en-US" dirty="0"/>
              <a:t>EMBEDDING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50A4385-C5CF-4BEE-B287-D3AC3C91286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28979" y="3663217"/>
            <a:ext cx="2640803" cy="365125"/>
          </a:xfrm>
        </p:spPr>
        <p:txBody>
          <a:bodyPr/>
          <a:lstStyle/>
          <a:p>
            <a:r>
              <a:rPr lang="en-US" dirty="0"/>
              <a:t>CRIME PREDICTION AND FORECASTING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C9C5A8F-500B-4089-A210-65BE40581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33155" y="4096175"/>
            <a:ext cx="3076191" cy="1616414"/>
          </a:xfrm>
        </p:spPr>
        <p:txBody>
          <a:bodyPr/>
          <a:lstStyle/>
          <a:p>
            <a:r>
              <a:rPr lang="en-US" dirty="0"/>
              <a:t>CLUSTERING (K-MEANS)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SPATIO-TEMPORAL APPROACH</a:t>
            </a:r>
          </a:p>
          <a:p>
            <a:r>
              <a:rPr lang="en-US" dirty="0"/>
              <a:t>ARIMA ALONG WITH LSTM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561059DA-EA8B-4860-B58D-BBFD6C2CFC5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87477" y="3647085"/>
            <a:ext cx="2640803" cy="365125"/>
          </a:xfrm>
        </p:spPr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91AC0FF-532B-4B36-BE1C-83B71D783B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663007" y="4096175"/>
            <a:ext cx="3215757" cy="1616414"/>
          </a:xfrm>
        </p:spPr>
        <p:txBody>
          <a:bodyPr/>
          <a:lstStyle/>
          <a:p>
            <a:r>
              <a:rPr lang="en-US" dirty="0"/>
              <a:t>SIMPLIFIED USER EXPERIENCE CRIME STATISTICS DASHBOARD</a:t>
            </a:r>
          </a:p>
          <a:p>
            <a:r>
              <a:rPr lang="en-US" dirty="0"/>
              <a:t>YEARLY, MOTHLY, DAILY, HOURLY</a:t>
            </a:r>
          </a:p>
          <a:p>
            <a:r>
              <a:rPr lang="en-US" dirty="0"/>
              <a:t>CRIME COUNT GAUGE</a:t>
            </a:r>
          </a:p>
          <a:p>
            <a:r>
              <a:rPr lang="en-US" dirty="0"/>
              <a:t>LINE GRAPH, FUNNEL CHART, PIE CHART</a:t>
            </a:r>
          </a:p>
          <a:p>
            <a:r>
              <a:rPr lang="en-US" dirty="0"/>
              <a:t>HEAT MAP, CRIME MARKED ROAD MAPS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4" name="Picture Placeholder 93" descr="Document">
            <a:extLst>
              <a:ext uri="{FF2B5EF4-FFF2-40B4-BE49-F238E27FC236}">
                <a16:creationId xmlns:a16="http://schemas.microsoft.com/office/drawing/2014/main" id="{8C7C9F51-16A3-43F8-8724-9F145C4AD51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834379" y="2747235"/>
            <a:ext cx="603504" cy="603504"/>
          </a:xfrm>
          <a:prstGeom prst="rect">
            <a:avLst/>
          </a:prstGeo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921263C4-F13B-47F6-A4A0-816A8D261C2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838444" y="3647085"/>
            <a:ext cx="2640803" cy="365125"/>
          </a:xfrm>
        </p:spPr>
        <p:txBody>
          <a:bodyPr/>
          <a:lstStyle/>
          <a:p>
            <a:r>
              <a:rPr lang="en-US" dirty="0"/>
              <a:t>ANALYTICS AND  REPORTING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D16C7B99-9723-4022-8904-97B66907F14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67843" y="4216119"/>
            <a:ext cx="2975971" cy="1616414"/>
          </a:xfrm>
        </p:spPr>
        <p:txBody>
          <a:bodyPr/>
          <a:lstStyle/>
          <a:p>
            <a:r>
              <a:rPr lang="en-US" dirty="0"/>
              <a:t>TIME PERIOD IN A DAY REPORTS</a:t>
            </a:r>
          </a:p>
          <a:p>
            <a:r>
              <a:rPr lang="en-US" dirty="0"/>
              <a:t>CRIME WISE &amp; AREA WISE REPORTS COMPARISON OF REPORTS MONITORING OF CRIME RATE EFFECTIVE RESOURCE PLANNING </a:t>
            </a:r>
          </a:p>
          <a:p>
            <a:r>
              <a:rPr lang="en-US" dirty="0"/>
              <a:t>PREDICTIVE POLICING</a:t>
            </a:r>
          </a:p>
          <a:p>
            <a:endParaRPr lang="en-US" dirty="0"/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DD47412B-B36D-4799-81F4-65216F546F73}"/>
              </a:ext>
            </a:extLst>
          </p:cNvPr>
          <p:cNvSpPr txBox="1">
            <a:spLocks/>
          </p:cNvSpPr>
          <p:nvPr/>
        </p:nvSpPr>
        <p:spPr>
          <a:xfrm>
            <a:off x="3143300" y="481209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none" spc="200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FUTURE EXTENSION:</a:t>
            </a:r>
          </a:p>
        </p:txBody>
      </p:sp>
      <p:pic>
        <p:nvPicPr>
          <p:cNvPr id="11" name="Graphic 10" descr="Gears">
            <a:extLst>
              <a:ext uri="{FF2B5EF4-FFF2-40B4-BE49-F238E27FC236}">
                <a16:creationId xmlns:a16="http://schemas.microsoft.com/office/drawing/2014/main" id="{33CDBAAE-93CB-49BD-B114-AD21B1D5E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6942" y="2640028"/>
            <a:ext cx="867882" cy="867882"/>
          </a:xfrm>
          <a:prstGeom prst="rect">
            <a:avLst/>
          </a:prstGeom>
        </p:spPr>
      </p:pic>
      <p:pic>
        <p:nvPicPr>
          <p:cNvPr id="13" name="Graphic 12" descr="Research">
            <a:extLst>
              <a:ext uri="{FF2B5EF4-FFF2-40B4-BE49-F238E27FC236}">
                <a16:creationId xmlns:a16="http://schemas.microsoft.com/office/drawing/2014/main" id="{955AE0D3-B710-44ED-BDD4-E99509A5CE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50433" y="2666819"/>
            <a:ext cx="791308" cy="791308"/>
          </a:xfrm>
          <a:prstGeom prst="rect">
            <a:avLst/>
          </a:prstGeom>
        </p:spPr>
      </p:pic>
      <p:pic>
        <p:nvPicPr>
          <p:cNvPr id="21" name="Graphic 20" descr="Presentation with pie chart">
            <a:extLst>
              <a:ext uri="{FF2B5EF4-FFF2-40B4-BE49-F238E27FC236}">
                <a16:creationId xmlns:a16="http://schemas.microsoft.com/office/drawing/2014/main" id="{8A08D439-4214-4831-921D-D975225DC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12402" y="2688556"/>
            <a:ext cx="783420" cy="78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8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8744F-8769-47A8-81CD-93B47F65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61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5C1FD340-5E59-44A5-B53E-534589F88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21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turistic Pitch Deck_TM56488565_Win32_JC_SL_v4" id="{6C16C3F5-3ABD-4B2B-B436-2E1E9CE9969F}" vid="{647D9492-9D63-44AA-8DEA-C98668FC47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1989D7-CF02-4DC5-9433-98B600ACA0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B8A4BC3-D1CE-4BB2-9C42-D67FD92CA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2B339A-BBCD-4BF4-A3FE-AE1F9B12F71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Futuristic pitch deck</Template>
  <TotalTime>201</TotalTime>
  <Words>519</Words>
  <Application>Microsoft Office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Century Gothic Bold</vt:lpstr>
      <vt:lpstr>Courier New</vt:lpstr>
      <vt:lpstr>Daytona Pro Light</vt:lpstr>
      <vt:lpstr>Poppins</vt:lpstr>
      <vt:lpstr>Wingdings</vt:lpstr>
      <vt:lpstr>Office Theme</vt:lpstr>
      <vt:lpstr>IDENTIFICATION OF  CRIME PRONE AREAS</vt:lpstr>
      <vt:lpstr>PowerPoint Presentation</vt:lpstr>
      <vt:lpstr>MOTIVATION  STOP CRIMES BEFORE  CRIMES STOP US</vt:lpstr>
      <vt:lpstr>Problem statement</vt:lpstr>
      <vt:lpstr>Tech stack</vt:lpstr>
      <vt:lpstr>WORKFLOW</vt:lpstr>
      <vt:lpstr>Solution</vt:lpstr>
      <vt:lpstr>PowerPoint Presentation</vt:lpstr>
      <vt:lpstr>PowerPoint Presentation</vt:lpstr>
      <vt:lpstr>PowerPoint Presentation</vt:lpstr>
      <vt:lpstr>PowerPoint Presentation</vt:lpstr>
      <vt:lpstr>Data improvisation</vt:lpstr>
      <vt:lpstr>Approach in Future</vt:lpstr>
      <vt:lpstr>Two-year action plan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praveen raagul R</dc:creator>
  <cp:lastModifiedBy>Ritunjay M</cp:lastModifiedBy>
  <cp:revision>2</cp:revision>
  <dcterms:created xsi:type="dcterms:W3CDTF">2021-12-09T16:33:12Z</dcterms:created>
  <dcterms:modified xsi:type="dcterms:W3CDTF">2021-12-10T05:27:17Z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